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8"/>
  </p:normalViewPr>
  <p:slideViewPr>
    <p:cSldViewPr snapToGrid="0">
      <p:cViewPr varScale="1">
        <p:scale>
          <a:sx n="112" d="100"/>
          <a:sy n="112" d="100"/>
        </p:scale>
        <p:origin x="208" y="7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1d386904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1d386904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51d386904e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51d386904e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1d386904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1d386904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1d386904e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1d386904e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386904e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386904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1d386904e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1d386904e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1d386904e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1d386904e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1d386904e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1d386904e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50827b6e4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50827b6e4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50827b6e4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0827b6e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50827b6e4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50827b6e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0827b6e4c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0827b6e4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1d38690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1d38690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1d386904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51d38690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1d386904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1d386904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1d386904e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51d386904e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0827b6e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50827b6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1d386904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1d386904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1d386904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1d386904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1d386904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1d386904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0827b6e4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0827b6e4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1d386904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251d386904e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1d386904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1d386904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25196" y="1124712"/>
            <a:ext cx="5213700" cy="443400"/>
          </a:xfrm>
          <a:prstGeom prst="rect">
            <a:avLst/>
          </a:prstGeom>
          <a:noFill/>
          <a:ln>
            <a:noFill/>
          </a:ln>
        </p:spPr>
        <p:txBody>
          <a:bodyPr spcFirstLastPara="1" wrap="square" lIns="68575" tIns="34275" rIns="68575" bIns="34275" anchor="b" anchorCtr="0">
            <a:spAutoFit/>
          </a:bodyPr>
          <a:lstStyle>
            <a:lvl1pPr lvl="0" algn="l" rtl="0">
              <a:lnSpc>
                <a:spcPct val="9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25196" y="1639062"/>
            <a:ext cx="5213700" cy="2976000"/>
          </a:xfrm>
          <a:prstGeom prst="rect">
            <a:avLst/>
          </a:prstGeom>
          <a:noFill/>
          <a:ln>
            <a:noFill/>
          </a:ln>
        </p:spPr>
        <p:txBody>
          <a:bodyPr spcFirstLastPara="1" wrap="square" lIns="68575" tIns="34275" rIns="68575" bIns="34275" anchor="t" anchorCtr="0">
            <a:noAutofit/>
          </a:bodyPr>
          <a:lstStyle>
            <a:lvl1pPr marL="457200" lvl="0" indent="-330200" algn="l" rtl="0">
              <a:lnSpc>
                <a:spcPct val="130000"/>
              </a:lnSpc>
              <a:spcBef>
                <a:spcPts val="500"/>
              </a:spcBef>
              <a:spcAft>
                <a:spcPts val="0"/>
              </a:spcAft>
              <a:buSzPts val="1600"/>
              <a:buChar char="●"/>
              <a:defRPr/>
            </a:lvl1pPr>
            <a:lvl2pPr marL="914400" lvl="1" indent="-330200" algn="l" rtl="0">
              <a:lnSpc>
                <a:spcPct val="130000"/>
              </a:lnSpc>
              <a:spcBef>
                <a:spcPts val="1200"/>
              </a:spcBef>
              <a:spcAft>
                <a:spcPts val="0"/>
              </a:spcAft>
              <a:buSzPts val="1600"/>
              <a:buChar char="○"/>
              <a:defRPr/>
            </a:lvl2pPr>
            <a:lvl3pPr marL="1371600" lvl="2" indent="-330200" algn="l" rtl="0">
              <a:lnSpc>
                <a:spcPct val="130000"/>
              </a:lnSpc>
              <a:spcBef>
                <a:spcPts val="1200"/>
              </a:spcBef>
              <a:spcAft>
                <a:spcPts val="0"/>
              </a:spcAft>
              <a:buSzPts val="1600"/>
              <a:buChar char="■"/>
              <a:defRPr/>
            </a:lvl3pPr>
            <a:lvl4pPr marL="1828800" lvl="3" indent="-330200" algn="l" rtl="0">
              <a:lnSpc>
                <a:spcPct val="130000"/>
              </a:lnSpc>
              <a:spcBef>
                <a:spcPts val="1200"/>
              </a:spcBef>
              <a:spcAft>
                <a:spcPts val="0"/>
              </a:spcAft>
              <a:buSzPts val="1600"/>
              <a:buChar char="●"/>
              <a:defRPr/>
            </a:lvl4pPr>
            <a:lvl5pPr marL="2286000" lvl="4" indent="-330200" algn="l" rtl="0">
              <a:lnSpc>
                <a:spcPct val="130000"/>
              </a:lnSpc>
              <a:spcBef>
                <a:spcPts val="1200"/>
              </a:spcBef>
              <a:spcAft>
                <a:spcPts val="0"/>
              </a:spcAft>
              <a:buSzPts val="16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82vlP1RdZmxZIJdyetOtOUbNVEhHToyi/vie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rEQKifmgXwQ"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JQiYOzLLZu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75fCHdb4_4NJFmK5LgsZup5iRmf2ugOk/vie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hyperlink" Target="http://drive.google.com/file/d/1eMOYM1xxMcKeme0u69ea_04wprdd5jZd/view"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worldviz.com/vizard-virtual-reality-softwar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www.gretxp.com/buildvr"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hyperlink" Target="https://learn.unity.com/" TargetMode="External"/><Relationship Id="rId7" Type="http://schemas.openxmlformats.org/officeDocument/2006/relationships/hyperlink" Target="http://www.youtube.com/watch?v=ucalG1dsvL4"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learn.unity.com/tutorial/preparing-students-to-create-the-metaverse" TargetMode="External"/><Relationship Id="rId5" Type="http://schemas.openxmlformats.org/officeDocument/2006/relationships/hyperlink" Target="https://unity.com/products/unity-student" TargetMode="External"/><Relationship Id="rId4" Type="http://schemas.openxmlformats.org/officeDocument/2006/relationships/hyperlink" Target="https://unity.com/download" TargetMode="External"/><Relationship Id="rId9" Type="http://schemas.openxmlformats.org/officeDocument/2006/relationships/hyperlink" Target="https://www.youtube.com/watch?v=ucalG1dsvL4"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TX9qSaGXFy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en.wikipedia.org/wiki/Three-dimensional_space" TargetMode="External"/><Relationship Id="rId4" Type="http://schemas.openxmlformats.org/officeDocument/2006/relationships/hyperlink" Target="https://en.wikipedia.org/wiki/Philip_Rosedal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KLOcj5qvO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researchgate.net/publication/359052509_A_Survey_on_Metaverse_Fundamentals_Security_and_Privac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researchgate.net/publication/355172308_All_One_Needs_to_Know_about_Metaverse_A_Complete_Survey_on_Technological_Singularity_Virtual_Ecosystem_and_Research_Agenda#pf2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DS/AI on Metaverse</a:t>
            </a:r>
            <a:endParaRPr/>
          </a:p>
        </p:txBody>
      </p:sp>
      <p:sp>
        <p:nvSpPr>
          <p:cNvPr id="58" name="Google Shape;5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WF DSAI Summer Camp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Industrial Metaverse Demonstration</a:t>
            </a:r>
            <a:endParaRPr/>
          </a:p>
        </p:txBody>
      </p:sp>
      <p:sp>
        <p:nvSpPr>
          <p:cNvPr id="149" name="Google Shape;14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23" title="V2.mov">
            <a:hlinkClick r:id="rId3"/>
          </p:cNvPr>
          <p:cNvPicPr preferRelativeResize="0"/>
          <p:nvPr/>
        </p:nvPicPr>
        <p:blipFill>
          <a:blip r:embed="rId4">
            <a:alphaModFix/>
          </a:blip>
          <a:stretch>
            <a:fillRect/>
          </a:stretch>
        </p:blipFill>
        <p:spPr>
          <a:xfrm>
            <a:off x="1357638" y="1095050"/>
            <a:ext cx="6428725" cy="380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Industrial Metaverse?</a:t>
            </a:r>
            <a:endParaRPr/>
          </a:p>
        </p:txBody>
      </p:sp>
      <p:sp>
        <p:nvSpPr>
          <p:cNvPr id="156" name="Google Shape;15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Enables humans and AI to work together to design, build operate, and optimize physical systems using digital technologies.</a:t>
            </a:r>
            <a:endParaRPr/>
          </a:p>
          <a:p>
            <a:pPr marL="457200" lvl="0" indent="-342900" algn="l" rtl="0">
              <a:spcBef>
                <a:spcPts val="0"/>
              </a:spcBef>
              <a:spcAft>
                <a:spcPts val="0"/>
              </a:spcAft>
              <a:buSzPts val="1800"/>
              <a:buChar char="●"/>
            </a:pPr>
            <a:r>
              <a:rPr lang="en"/>
              <a:t>The industrial metaverse can create a relationship between physical devices and the digital world. </a:t>
            </a:r>
            <a:endParaRPr/>
          </a:p>
          <a:p>
            <a:pPr marL="457200" lvl="0" indent="-342900" algn="l" rtl="0">
              <a:spcBef>
                <a:spcPts val="0"/>
              </a:spcBef>
              <a:spcAft>
                <a:spcPts val="0"/>
              </a:spcAft>
              <a:buSzPts val="1800"/>
              <a:buChar char="●"/>
            </a:pPr>
            <a:r>
              <a:rPr lang="en"/>
              <a:t>The industrial metaverse would utilize the digital twin to achieve the link between the physical devices and the digital world. </a:t>
            </a:r>
            <a:endParaRPr/>
          </a:p>
          <a:p>
            <a:pPr marL="457200" lvl="0" indent="-342900" algn="l" rtl="0">
              <a:spcBef>
                <a:spcPts val="0"/>
              </a:spcBef>
              <a:spcAft>
                <a:spcPts val="0"/>
              </a:spcAft>
              <a:buSzPts val="1800"/>
              <a:buChar char="●"/>
            </a:pPr>
            <a:r>
              <a:rPr lang="en"/>
              <a:t>The digital twin is perhaps at the heart of the Industrial Metaverse.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Digital Twin Demonstration</a:t>
            </a:r>
            <a:endParaRPr/>
          </a:p>
          <a:p>
            <a:pPr marL="0" lvl="0" indent="0" algn="l" rtl="0">
              <a:spcBef>
                <a:spcPts val="0"/>
              </a:spcBef>
              <a:spcAft>
                <a:spcPts val="0"/>
              </a:spcAft>
              <a:buNone/>
            </a:pPr>
            <a:endParaRPr/>
          </a:p>
        </p:txBody>
      </p:sp>
      <p:sp>
        <p:nvSpPr>
          <p:cNvPr id="162" name="Google Shape;16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3" name="Google Shape;163;p25" descr="Students:&#10;Matthew Rubino, Michelle Weng, Jiasheng Chen, &#10;Marcus Francisco, Alex Francisco, Shardul Saptarshi&#10;&#10;Professors:&#10;Dr. Chi Zhou, Dr. Hongyue Sun, Dr. Wenyao Xu &#10;&#10;Created by an interdisciplinary team from the departments of Computer Science and Engineering, Electrical Engineering, Mechanical and Aerospace Engineering, and Industrial Systems Engineering." title="Demo Abstract: A Campus Prototype of Interactive Digital Twin in Cyber Manufacturing">
            <a:hlinkClick r:id="rId3"/>
          </p:cNvPr>
          <p:cNvPicPr preferRelativeResize="0"/>
          <p:nvPr/>
        </p:nvPicPr>
        <p:blipFill>
          <a:blip r:embed="rId4">
            <a:alphaModFix/>
          </a:blip>
          <a:stretch>
            <a:fillRect/>
          </a:stretch>
        </p:blipFill>
        <p:spPr>
          <a:xfrm>
            <a:off x="1058706" y="1152475"/>
            <a:ext cx="7026594" cy="3952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Digital Twin Architecture </a:t>
            </a:r>
            <a:endParaRPr/>
          </a:p>
        </p:txBody>
      </p:sp>
      <p:sp>
        <p:nvSpPr>
          <p:cNvPr id="169" name="Google Shape;16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26"/>
          <p:cNvPicPr preferRelativeResize="0"/>
          <p:nvPr/>
        </p:nvPicPr>
        <p:blipFill>
          <a:blip r:embed="rId3">
            <a:alphaModFix/>
          </a:blip>
          <a:stretch>
            <a:fillRect/>
          </a:stretch>
        </p:blipFill>
        <p:spPr>
          <a:xfrm>
            <a:off x="0" y="1076271"/>
            <a:ext cx="9144003" cy="4063009"/>
          </a:xfrm>
          <a:prstGeom prst="rect">
            <a:avLst/>
          </a:prstGeom>
          <a:noFill/>
          <a:ln>
            <a:noFill/>
          </a:ln>
        </p:spPr>
      </p:pic>
      <p:sp>
        <p:nvSpPr>
          <p:cNvPr id="171" name="Google Shape;171;p26"/>
          <p:cNvSpPr txBox="1"/>
          <p:nvPr/>
        </p:nvSpPr>
        <p:spPr>
          <a:xfrm>
            <a:off x="4345200" y="319825"/>
            <a:ext cx="4798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Data Science powers the control decision making</a:t>
            </a:r>
            <a:endParaRPr/>
          </a:p>
          <a:p>
            <a:pPr marL="457200" lvl="0" indent="-317500" algn="l" rtl="0">
              <a:spcBef>
                <a:spcPts val="0"/>
              </a:spcBef>
              <a:spcAft>
                <a:spcPts val="0"/>
              </a:spcAft>
              <a:buSzPts val="1400"/>
              <a:buChar char="●"/>
            </a:pPr>
            <a:r>
              <a:rPr lang="en"/>
              <a:t>Python Coding enables the whole framework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Linkage to Data Analytics/ML?</a:t>
            </a:r>
            <a:endParaRPr/>
          </a:p>
        </p:txBody>
      </p:sp>
      <p:sp>
        <p:nvSpPr>
          <p:cNvPr id="177" name="Google Shape;177;p27"/>
          <p:cNvSpPr txBox="1">
            <a:spLocks noGrp="1"/>
          </p:cNvSpPr>
          <p:nvPr>
            <p:ph type="body" idx="1"/>
          </p:nvPr>
        </p:nvSpPr>
        <p:spPr>
          <a:xfrm>
            <a:off x="311700" y="1152475"/>
            <a:ext cx="37932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Add more machine learning capabilities and error correction</a:t>
            </a:r>
            <a:endParaRPr/>
          </a:p>
          <a:p>
            <a:pPr marL="457200" lvl="0" indent="-342900" algn="l" rtl="0">
              <a:spcBef>
                <a:spcPts val="0"/>
              </a:spcBef>
              <a:spcAft>
                <a:spcPts val="0"/>
              </a:spcAft>
              <a:buSzPts val="1800"/>
              <a:buChar char="●"/>
            </a:pPr>
            <a:r>
              <a:rPr lang="en"/>
              <a:t>Analyze and improve distributed manufacturing processes</a:t>
            </a:r>
            <a:endParaRPr/>
          </a:p>
          <a:p>
            <a:pPr marL="457200" lvl="0" indent="0" algn="l" rtl="0">
              <a:spcBef>
                <a:spcPts val="1200"/>
              </a:spcBef>
              <a:spcAft>
                <a:spcPts val="1200"/>
              </a:spcAft>
              <a:buNone/>
            </a:pPr>
            <a:endParaRPr/>
          </a:p>
        </p:txBody>
      </p:sp>
      <p:sp>
        <p:nvSpPr>
          <p:cNvPr id="178" name="Google Shape;178;p27"/>
          <p:cNvSpPr txBox="1"/>
          <p:nvPr/>
        </p:nvSpPr>
        <p:spPr>
          <a:xfrm>
            <a:off x="4240500" y="3844925"/>
            <a:ext cx="49035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r>
              <a:rPr lang="en">
                <a:solidFill>
                  <a:schemeClr val="dk2"/>
                </a:solidFill>
              </a:rPr>
              <a:t>https://www.youtube.com/watch?v=JQiYOzLLZuY</a:t>
            </a:r>
            <a:endParaRPr sz="1000"/>
          </a:p>
        </p:txBody>
      </p:sp>
      <p:pic>
        <p:nvPicPr>
          <p:cNvPr id="179" name="Google Shape;179;p27" descr="From Data to Decisions: How Machine Learning is Changing the Game | what is machine learning |&#10;Discover how machine learning, deep learning and data science are revolutionizing decision making. &#10;In this video, we explore the latest advancements in these fields and their impact on predictive analytics. &#10;Join us as we delve into the future of decision making with machine learning.&#10;&#10;Product of the week Link:&#10;ExpertSlides - The secret weapon for your presentations!&#10;Click Here: https://bit.ly/3AkKLtd&#10;&#10;Our Official Accounts&#10;Facebook:  https://www.facebook.com/Innovusolutionss/&#10;Instagram: https://www.instagram.com/innovusolutions/&#10;Twitter: https://twitter.com/innovusolutions&#10;Linkedin: https://www.linkedin.com/company/innovusolutions/&#10;Website: www.Innovusolutions.com&#10;Email: sales@innovusolutions.com&#10;&#10;In this Video:&#10;machine learning&#10;basics of machine learning&#10;what is machine learning&#10;introduction to machine learning&#10;machine learning&#10;machine learning with gcp&#10;gcp maching learning&#10;cloud and machine learning&#10;ml&#10;fundamentals of machine learning&#10;machine learning basics&#10;getting started with machine learning&#10;machine learning for beginners&#10;machine learning tutorial for beginners&#10;simplilearn machine learning&#10;simplilearn&#10;&#10;#machine #machinelearning #deeplearning #artificialintelligence #machines #ai #humanintelligence" title="From Data to Decisions: How Machine Learning is Changing the Game | what is machine learning |">
            <a:hlinkClick r:id="rId3"/>
          </p:cNvPr>
          <p:cNvPicPr preferRelativeResize="0"/>
          <p:nvPr/>
        </p:nvPicPr>
        <p:blipFill>
          <a:blip r:embed="rId4">
            <a:alphaModFix/>
          </a:blip>
          <a:stretch>
            <a:fillRect/>
          </a:stretch>
        </p:blipFill>
        <p:spPr>
          <a:xfrm>
            <a:off x="4257300" y="1170125"/>
            <a:ext cx="4567155" cy="256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 Project Showcase: Blender Digital Twin</a:t>
            </a:r>
            <a:endParaRPr/>
          </a:p>
        </p:txBody>
      </p:sp>
      <p:sp>
        <p:nvSpPr>
          <p:cNvPr id="185" name="Google Shape;18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90000"/>
              </a:lnSpc>
              <a:spcBef>
                <a:spcPts val="800"/>
              </a:spcBef>
              <a:spcAft>
                <a:spcPts val="0"/>
              </a:spcAft>
              <a:buClr>
                <a:srgbClr val="666666"/>
              </a:buClr>
              <a:buSzPts val="1500"/>
              <a:buChar char="●"/>
            </a:pPr>
            <a:r>
              <a:rPr lang="en" sz="1500">
                <a:solidFill>
                  <a:srgbClr val="666666"/>
                </a:solidFill>
              </a:rPr>
              <a:t>Overarching Goal: To create a web based VR application which can represent a real world blender in a digital format, interactively and in a way that reflects what is happening to the blender in real life.</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1: Blender Twin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Create a model of a blender in the blender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Different animations for speed and rotation</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2: Product Twin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Create different effects and animations to represent the product being blended</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Different colors for the contents, and textures with blending motions</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3: Web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Fetch data from cloud server, and display data in the web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Interact with model from web application. </a:t>
            </a:r>
            <a:endParaRPr sz="1500">
              <a:solidFill>
                <a:srgbClr val="666666"/>
              </a:solidFill>
            </a:endParaRPr>
          </a:p>
          <a:p>
            <a:pPr marL="0" lvl="0" indent="0" algn="l" rtl="0">
              <a:spcBef>
                <a:spcPts val="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Blender Twin Demonstration </a:t>
            </a:r>
            <a:endParaRPr/>
          </a:p>
        </p:txBody>
      </p:sp>
      <p:sp>
        <p:nvSpPr>
          <p:cNvPr id="191" name="Google Shape;19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29" title="demo2.mov">
            <a:hlinkClick r:id="rId3"/>
          </p:cNvPr>
          <p:cNvPicPr preferRelativeResize="0"/>
          <p:nvPr/>
        </p:nvPicPr>
        <p:blipFill>
          <a:blip r:embed="rId4">
            <a:alphaModFix/>
          </a:blip>
          <a:stretch>
            <a:fillRect/>
          </a:stretch>
        </p:blipFill>
        <p:spPr>
          <a:xfrm>
            <a:off x="2" y="1152475"/>
            <a:ext cx="4267397" cy="2667123"/>
          </a:xfrm>
          <a:prstGeom prst="rect">
            <a:avLst/>
          </a:prstGeom>
          <a:noFill/>
          <a:ln>
            <a:noFill/>
          </a:ln>
        </p:spPr>
      </p:pic>
      <p:sp>
        <p:nvSpPr>
          <p:cNvPr id="193" name="Google Shape;193;p29"/>
          <p:cNvSpPr txBox="1"/>
          <p:nvPr/>
        </p:nvSpPr>
        <p:spPr>
          <a:xfrm>
            <a:off x="744600" y="38599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Blender Digital Twin</a:t>
            </a:r>
            <a:endParaRPr/>
          </a:p>
        </p:txBody>
      </p:sp>
      <p:pic>
        <p:nvPicPr>
          <p:cNvPr id="194" name="Google Shape;194;p29" title="CSE 410, Fall 2022 Blender Digital Twin.mp4">
            <a:hlinkClick r:id="rId5"/>
          </p:cNvPr>
          <p:cNvPicPr preferRelativeResize="0"/>
          <p:nvPr/>
        </p:nvPicPr>
        <p:blipFill>
          <a:blip r:embed="rId6">
            <a:alphaModFix/>
          </a:blip>
          <a:stretch>
            <a:fillRect/>
          </a:stretch>
        </p:blipFill>
        <p:spPr>
          <a:xfrm>
            <a:off x="4403719" y="1152475"/>
            <a:ext cx="4813282" cy="2707476"/>
          </a:xfrm>
          <a:prstGeom prst="rect">
            <a:avLst/>
          </a:prstGeom>
          <a:noFill/>
          <a:ln>
            <a:noFill/>
          </a:ln>
        </p:spPr>
      </p:pic>
      <p:sp>
        <p:nvSpPr>
          <p:cNvPr id="195" name="Google Shape;195;p29"/>
          <p:cNvSpPr txBox="1"/>
          <p:nvPr/>
        </p:nvSpPr>
        <p:spPr>
          <a:xfrm>
            <a:off x="5310363" y="38599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Blender Physical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0"/>
          <p:cNvPicPr preferRelativeResize="0"/>
          <p:nvPr/>
        </p:nvPicPr>
        <p:blipFill>
          <a:blip r:embed="rId3">
            <a:alphaModFix/>
          </a:blip>
          <a:stretch>
            <a:fillRect/>
          </a:stretch>
        </p:blipFill>
        <p:spPr>
          <a:xfrm>
            <a:off x="2000250" y="0"/>
            <a:ext cx="5143499" cy="5143499"/>
          </a:xfrm>
          <a:prstGeom prst="rect">
            <a:avLst/>
          </a:prstGeom>
          <a:noFill/>
          <a:ln>
            <a:noFill/>
          </a:ln>
        </p:spPr>
      </p:pic>
      <p:sp>
        <p:nvSpPr>
          <p:cNvPr id="201" name="Google Shape;201;p30"/>
          <p:cNvSpPr txBox="1"/>
          <p:nvPr/>
        </p:nvSpPr>
        <p:spPr>
          <a:xfrm>
            <a:off x="1233575" y="803475"/>
            <a:ext cx="1035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Python</a:t>
            </a:r>
            <a:endParaRPr sz="2100"/>
          </a:p>
        </p:txBody>
      </p:sp>
      <p:sp>
        <p:nvSpPr>
          <p:cNvPr id="202" name="Google Shape;202;p30"/>
          <p:cNvSpPr txBox="1"/>
          <p:nvPr/>
        </p:nvSpPr>
        <p:spPr>
          <a:xfrm>
            <a:off x="1102525" y="2015675"/>
            <a:ext cx="167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Algorithm</a:t>
            </a:r>
            <a:endParaRPr sz="2100"/>
          </a:p>
        </p:txBody>
      </p:sp>
      <p:sp>
        <p:nvSpPr>
          <p:cNvPr id="203" name="Google Shape;203;p30"/>
          <p:cNvSpPr txBox="1"/>
          <p:nvPr/>
        </p:nvSpPr>
        <p:spPr>
          <a:xfrm>
            <a:off x="7305750" y="803475"/>
            <a:ext cx="167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Application</a:t>
            </a:r>
            <a:endParaRPr sz="2100"/>
          </a:p>
        </p:txBody>
      </p:sp>
      <p:sp>
        <p:nvSpPr>
          <p:cNvPr id="204" name="Google Shape;204;p30"/>
          <p:cNvSpPr txBox="1"/>
          <p:nvPr/>
        </p:nvSpPr>
        <p:spPr>
          <a:xfrm>
            <a:off x="7305750" y="2015675"/>
            <a:ext cx="1272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Device</a:t>
            </a:r>
            <a:endParaRPr sz="2100"/>
          </a:p>
        </p:txBody>
      </p:sp>
      <p:sp>
        <p:nvSpPr>
          <p:cNvPr id="205" name="Google Shape;205;p30"/>
          <p:cNvSpPr/>
          <p:nvPr/>
        </p:nvSpPr>
        <p:spPr>
          <a:xfrm>
            <a:off x="550200" y="4540767"/>
            <a:ext cx="8191673" cy="6027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Claim you spot @ Metaverse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for creating AR/VR </a:t>
            </a:r>
            <a:endParaRPr/>
          </a:p>
        </p:txBody>
      </p:sp>
      <p:sp>
        <p:nvSpPr>
          <p:cNvPr id="211" name="Google Shape;211;p31"/>
          <p:cNvSpPr txBox="1">
            <a:spLocks noGrp="1"/>
          </p:cNvSpPr>
          <p:nvPr>
            <p:ph type="body" idx="1"/>
          </p:nvPr>
        </p:nvSpPr>
        <p:spPr>
          <a:xfrm>
            <a:off x="311700" y="1152475"/>
            <a:ext cx="3219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Vizard7 (Window version only): </a:t>
            </a:r>
            <a:r>
              <a:rPr lang="en" u="sng">
                <a:solidFill>
                  <a:schemeClr val="hlink"/>
                </a:solidFill>
                <a:hlinkClick r:id="rId3"/>
              </a:rPr>
              <a:t>https://www.worldviz.com/vizard-virtual-reality-software</a:t>
            </a:r>
            <a:r>
              <a:rPr lang="en"/>
              <a:t> </a:t>
            </a:r>
            <a:endParaRPr/>
          </a:p>
          <a:p>
            <a:pPr marL="457200" lvl="0" indent="-342900" algn="l" rtl="0">
              <a:spcBef>
                <a:spcPts val="0"/>
              </a:spcBef>
              <a:spcAft>
                <a:spcPts val="0"/>
              </a:spcAft>
              <a:buSzPts val="1800"/>
              <a:buChar char="●"/>
            </a:pPr>
            <a:r>
              <a:rPr lang="en"/>
              <a:t>Buildvr (1 month free trial): </a:t>
            </a:r>
            <a:r>
              <a:rPr lang="en" u="sng">
                <a:solidFill>
                  <a:schemeClr val="hlink"/>
                </a:solidFill>
                <a:hlinkClick r:id="rId4"/>
              </a:rPr>
              <a:t>https://www.gretxp.com/buildvr</a:t>
            </a:r>
            <a:r>
              <a:rPr lang="en"/>
              <a:t> </a:t>
            </a:r>
            <a:endParaRPr/>
          </a:p>
          <a:p>
            <a:pPr marL="457200" lvl="0" indent="-342900" algn="l" rtl="0">
              <a:spcBef>
                <a:spcPts val="0"/>
              </a:spcBef>
              <a:spcAft>
                <a:spcPts val="0"/>
              </a:spcAft>
              <a:buSzPts val="1800"/>
              <a:buChar char="●"/>
            </a:pPr>
            <a:r>
              <a:rPr lang="en"/>
              <a:t>Unity (Free student account for 16 yrs+)</a:t>
            </a:r>
            <a:endParaRPr/>
          </a:p>
          <a:p>
            <a:pPr marL="457200" lvl="0" indent="-342900" algn="l" rtl="0">
              <a:spcBef>
                <a:spcPts val="0"/>
              </a:spcBef>
              <a:spcAft>
                <a:spcPts val="0"/>
              </a:spcAft>
              <a:buSzPts val="1800"/>
              <a:buChar char="●"/>
            </a:pPr>
            <a:r>
              <a:rPr lang="en"/>
              <a:t>…</a:t>
            </a:r>
            <a:endParaRPr/>
          </a:p>
        </p:txBody>
      </p:sp>
      <p:pic>
        <p:nvPicPr>
          <p:cNvPr id="212" name="Google Shape;212;p31"/>
          <p:cNvPicPr preferRelativeResize="0"/>
          <p:nvPr/>
        </p:nvPicPr>
        <p:blipFill>
          <a:blip r:embed="rId5">
            <a:alphaModFix/>
          </a:blip>
          <a:stretch>
            <a:fillRect/>
          </a:stretch>
        </p:blipFill>
        <p:spPr>
          <a:xfrm>
            <a:off x="3531296" y="1017737"/>
            <a:ext cx="5521623" cy="330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Create your own project on Metaverse </a:t>
            </a:r>
            <a:endParaRPr/>
          </a:p>
        </p:txBody>
      </p:sp>
      <p:sp>
        <p:nvSpPr>
          <p:cNvPr id="218" name="Google Shape;218;p32"/>
          <p:cNvSpPr txBox="1">
            <a:spLocks noGrp="1"/>
          </p:cNvSpPr>
          <p:nvPr>
            <p:ph type="body" idx="1"/>
          </p:nvPr>
        </p:nvSpPr>
        <p:spPr>
          <a:xfrm>
            <a:off x="311700" y="1152475"/>
            <a:ext cx="3978000" cy="3416400"/>
          </a:xfrm>
          <a:prstGeom prst="rect">
            <a:avLst/>
          </a:prstGeom>
        </p:spPr>
        <p:txBody>
          <a:bodyPr spcFirstLastPara="1" wrap="square" lIns="91425" tIns="91425" rIns="91425" bIns="91425" anchor="t" anchorCtr="0">
            <a:normAutofit fontScale="62500" lnSpcReduction="20000"/>
          </a:bodyPr>
          <a:lstStyle/>
          <a:p>
            <a:pPr marL="457200" lvl="0" indent="0" algn="l" rtl="0">
              <a:lnSpc>
                <a:spcPct val="90000"/>
              </a:lnSpc>
              <a:spcBef>
                <a:spcPts val="0"/>
              </a:spcBef>
              <a:spcAft>
                <a:spcPts val="0"/>
              </a:spcAft>
              <a:buNone/>
            </a:pP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Learning resource:</a:t>
            </a:r>
            <a:r>
              <a:rPr lang="en" sz="28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2800" u="sng">
                <a:solidFill>
                  <a:schemeClr val="hlink"/>
                </a:solidFill>
                <a:latin typeface="Calibri"/>
                <a:ea typeface="Calibri"/>
                <a:cs typeface="Calibri"/>
                <a:sym typeface="Calibri"/>
                <a:hlinkClick r:id="rId3"/>
              </a:rPr>
              <a:t>https://learn.unity.com/</a:t>
            </a: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Download unity:</a:t>
            </a:r>
            <a:endParaRPr sz="2800" u="sng">
              <a:solidFill>
                <a:schemeClr val="hlink"/>
              </a:solidFill>
              <a:latin typeface="Calibri"/>
              <a:ea typeface="Calibri"/>
              <a:cs typeface="Calibri"/>
              <a:sym typeface="Calibri"/>
            </a:endParaRPr>
          </a:p>
          <a:p>
            <a:pPr marL="457200" lvl="0" indent="0" algn="l" rtl="0">
              <a:lnSpc>
                <a:spcPct val="90000"/>
              </a:lnSpc>
              <a:spcBef>
                <a:spcPts val="0"/>
              </a:spcBef>
              <a:spcAft>
                <a:spcPts val="0"/>
              </a:spcAft>
              <a:buNone/>
            </a:pPr>
            <a:r>
              <a:rPr lang="en" sz="2800" u="sng">
                <a:solidFill>
                  <a:schemeClr val="hlink"/>
                </a:solidFill>
                <a:latin typeface="Calibri"/>
                <a:ea typeface="Calibri"/>
                <a:cs typeface="Calibri"/>
                <a:sym typeface="Calibri"/>
                <a:hlinkClick r:id="rId4"/>
              </a:rPr>
              <a:t>https://unity.com/download</a:t>
            </a: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Unity student plan:</a:t>
            </a:r>
            <a:endParaRPr sz="2800">
              <a:solidFill>
                <a:schemeClr val="dk1"/>
              </a:solidFill>
              <a:latin typeface="Calibri"/>
              <a:ea typeface="Calibri"/>
              <a:cs typeface="Calibri"/>
              <a:sym typeface="Calibri"/>
            </a:endParaRPr>
          </a:p>
          <a:p>
            <a:pPr marL="457200" lvl="0" indent="0" algn="l" rtl="0">
              <a:lnSpc>
                <a:spcPct val="90000"/>
              </a:lnSpc>
              <a:spcBef>
                <a:spcPts val="0"/>
              </a:spcBef>
              <a:spcAft>
                <a:spcPts val="0"/>
              </a:spcAft>
              <a:buNone/>
            </a:pPr>
            <a:r>
              <a:rPr lang="en" sz="2800" u="sng">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https://unity.com/products/unity-student</a:t>
            </a:r>
            <a:r>
              <a:rPr lang="en" sz="2800" u="sng">
                <a:solidFill>
                  <a:schemeClr val="accent5"/>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457200" lvl="0" indent="-339725" algn="l" rtl="0">
              <a:spcBef>
                <a:spcPts val="240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Create the Metaverse</a:t>
            </a:r>
            <a:endParaRPr sz="2300" b="1">
              <a:solidFill>
                <a:schemeClr val="dk1"/>
              </a:solidFill>
            </a:endParaRPr>
          </a:p>
          <a:p>
            <a:pPr marL="457200" marR="0" lvl="0" indent="0" algn="l" rtl="0">
              <a:lnSpc>
                <a:spcPct val="90000"/>
              </a:lnSpc>
              <a:spcBef>
                <a:spcPts val="600"/>
              </a:spcBef>
              <a:spcAft>
                <a:spcPts val="0"/>
              </a:spcAft>
              <a:buNone/>
            </a:pPr>
            <a:r>
              <a:rPr lang="en" sz="2800" u="sng">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https://learn.unity.com/tutorial/preparing-students-to-create-the-metaverse#</a:t>
            </a:r>
            <a:endParaRPr sz="2800" u="sng">
              <a:solidFill>
                <a:schemeClr val="accent5"/>
              </a:solidFill>
              <a:latin typeface="Calibri"/>
              <a:ea typeface="Calibri"/>
              <a:cs typeface="Calibri"/>
              <a:sym typeface="Calibri"/>
            </a:endParaRPr>
          </a:p>
          <a:p>
            <a:pPr marL="0" lvl="0" indent="0" algn="l" rtl="0">
              <a:lnSpc>
                <a:spcPct val="90000"/>
              </a:lnSpc>
              <a:spcBef>
                <a:spcPts val="0"/>
              </a:spcBef>
              <a:spcAft>
                <a:spcPts val="0"/>
              </a:spcAft>
              <a:buNone/>
            </a:pPr>
            <a:endParaRPr sz="2800" u="sng">
              <a:solidFill>
                <a:schemeClr val="hlink"/>
              </a:solidFill>
              <a:latin typeface="Calibri"/>
              <a:ea typeface="Calibri"/>
              <a:cs typeface="Calibri"/>
              <a:sym typeface="Calibri"/>
            </a:endParaRPr>
          </a:p>
        </p:txBody>
      </p:sp>
      <p:pic>
        <p:nvPicPr>
          <p:cNvPr id="219" name="Google Shape;219;p32" descr="Watch this year’s GDC #MadeWithUnity sizzle reel to see some incredible Made with Unity games that have continued to inspire us. From relaxing 2D management games to fast-paced 3D action, there’s something for everyone to love!&#10;&#10;Featured games/studios&#10;====================&#10;Ferocious (OMYOG)&#10;Death in the Water 2 (Lighthouse Games Studio)&#10;Earth: Revival (MMC Society, Nuverse)&#10;Subway Surfers (SYBO)&#10;MARVEL SNAP (Second Dinner, Nuverse)&#10;Disney Illusion Island  (Dlala Studios, Disney Interactive)&#10;Terra Nil (Free Lives, Devolver Digital)&#10;Death Carnival (Furyion Games)&#10;Undisputed (Steel City Interactive, PLAION)&#10;Ship of Fools (Fika Productions, Team17)&#10;Breachers (Triangle Factory)&#10;Skate Story (Sam Eng, Devolver Digital)&#10;IMMORTALITY (Half Mermaid Productions)&#10;Mineko’s Night Market (Meowza Games, Humble Games)&#10;Dordogne (UMAINMATION, UN JE NE SAIS QUOI, Focus Entertainment)&#10;Card Crawl Adventure (Tinytouchtales)&#10;DAVE THE DIVER (MINTROCKET)&#10;REPLACED (Sad Cat Studios, Coatsink/Thunderful)&#10;Kerbal Space Program 2 (Intercept Games, Private Division)&#10;Solo Leveling: ARISE (netmarble)&#10;Sons Of The Forest (Endnight Games, Newnight)&#10;&#10;For more info about Unity at GDC23: https://on.unity.com/408pcXP&#10;Get inspired by #MadeWithUnity games: https://on.unity.com/3LH6ZMV" title="Incredible Made with Unity games | Unity at GDC 2023">
            <a:hlinkClick r:id="rId7"/>
          </p:cNvPr>
          <p:cNvPicPr preferRelativeResize="0"/>
          <p:nvPr/>
        </p:nvPicPr>
        <p:blipFill>
          <a:blip r:embed="rId8">
            <a:alphaModFix/>
          </a:blip>
          <a:stretch>
            <a:fillRect/>
          </a:stretch>
        </p:blipFill>
        <p:spPr>
          <a:xfrm>
            <a:off x="4442100" y="1170125"/>
            <a:ext cx="4518575" cy="2541700"/>
          </a:xfrm>
          <a:prstGeom prst="rect">
            <a:avLst/>
          </a:prstGeom>
          <a:noFill/>
          <a:ln>
            <a:noFill/>
          </a:ln>
        </p:spPr>
      </p:pic>
      <p:sp>
        <p:nvSpPr>
          <p:cNvPr id="220" name="Google Shape;220;p32"/>
          <p:cNvSpPr txBox="1"/>
          <p:nvPr/>
        </p:nvSpPr>
        <p:spPr>
          <a:xfrm>
            <a:off x="4572000" y="3711825"/>
            <a:ext cx="428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9"/>
              </a:rPr>
              <a:t>https://www.youtube.com/watch?v=ucalG1dsvL4</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2189725" y="4522700"/>
            <a:ext cx="52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https://www.youtube.com/watch?v=TX9qSaGXFyg</a:t>
            </a:r>
            <a:endParaRPr/>
          </a:p>
        </p:txBody>
      </p:sp>
      <p:pic>
        <p:nvPicPr>
          <p:cNvPr id="64" name="Google Shape;64;p15" descr="The era of spatial computing is here, where digital content blends seamlessly with your physical space. So you can do the things you love in ways never before possible. This is Apple Vision Pro.&#10;&#10;Learn More: https://apple.co/43DmFHf&#10;&#10;Audio Descriptions: https://apple.co/441jo4j&#10;&#10;00:00 Introduction&#10;01:35 Photos and videos&#10;02:41 Entertainment&#10;03:38 Work&#10;04:21 FaceTime&#10;05:39 Design&#10;07:09 Technology&#10;08:45 Ending&#10;&#10;“Let's Live” by FKJ https://apple.co/FKJ&#10;&quot;Want Me Anyway&quot; by Aye June https://apple.co/AyeJune&#10;&quot;Transmit&quot; by Fyfe, Iskra Strings https://apple.co/FyfeIskraStrings&#10;&quot;New Horizons&quot; by Little Dragon&#10;&quot;A.I.&quot; by Hark Madley https://apple.co/HarkMadley&#10;&quot;Waves&quot; by StayLoose, Lucy Daydream https://apple.co/StaylooseLucyDaydream&#10;&quot;Free&quot; by Bakar https://apple.co/Bakar&#10;&#10;#AppleVisionPro #WWDC23 #AppleEvent&#10;&#10;Welcome to the official Apple YouTube channel. Here you’ll find news about product launches, tutorials, and other great content. Our more than 160,000 employees are dedicated to making the best products on earth, and to leaving the world better than we found it." title="Introducing Apple Vision Pro">
            <a:hlinkClick r:id="rId3"/>
          </p:cNvPr>
          <p:cNvPicPr preferRelativeResize="0"/>
          <p:nvPr/>
        </p:nvPicPr>
        <p:blipFill>
          <a:blip r:embed="rId4">
            <a:alphaModFix/>
          </a:blip>
          <a:stretch>
            <a:fillRect/>
          </a:stretch>
        </p:blipFill>
        <p:spPr>
          <a:xfrm>
            <a:off x="990400" y="226750"/>
            <a:ext cx="7637250" cy="429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Warm Up with Unity</a:t>
            </a:r>
            <a:endParaRPr/>
          </a:p>
        </p:txBody>
      </p:sp>
      <p:sp>
        <p:nvSpPr>
          <p:cNvPr id="226" name="Google Shape;22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Pre-request</a:t>
            </a:r>
            <a:endParaRPr/>
          </a:p>
          <a:p>
            <a:pPr marL="457200" lvl="0" indent="-342900" algn="l" rtl="0">
              <a:spcBef>
                <a:spcPts val="1200"/>
              </a:spcBef>
              <a:spcAft>
                <a:spcPts val="0"/>
              </a:spcAft>
              <a:buSzPts val="1800"/>
              <a:buChar char="-"/>
            </a:pPr>
            <a:r>
              <a:rPr lang="en"/>
              <a:t>Require Unity Hub installation</a:t>
            </a:r>
            <a:endParaRPr/>
          </a:p>
          <a:p>
            <a:pPr marL="914400" lvl="1" indent="-317500" algn="l" rtl="0">
              <a:spcBef>
                <a:spcPts val="0"/>
              </a:spcBef>
              <a:spcAft>
                <a:spcPts val="0"/>
              </a:spcAft>
              <a:buSzPts val="1400"/>
              <a:buChar char="-"/>
            </a:pPr>
            <a:r>
              <a:rPr lang="en"/>
              <a:t>After Unity Hub installation, install the subfiles</a:t>
            </a:r>
            <a:endParaRPr/>
          </a:p>
          <a:p>
            <a:pPr marL="457200" lvl="0" indent="-342900" algn="l" rtl="0">
              <a:spcBef>
                <a:spcPts val="0"/>
              </a:spcBef>
              <a:spcAft>
                <a:spcPts val="0"/>
              </a:spcAft>
              <a:buSzPts val="1800"/>
              <a:buChar char="-"/>
            </a:pPr>
            <a:r>
              <a:rPr lang="en"/>
              <a:t>Register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2D Shooter Game</a:t>
            </a:r>
            <a:endParaRPr/>
          </a:p>
        </p:txBody>
      </p:sp>
      <p:sp>
        <p:nvSpPr>
          <p:cNvPr id="232" name="Google Shape;23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Create new project</a:t>
            </a:r>
            <a:endParaRPr/>
          </a:p>
        </p:txBody>
      </p:sp>
      <p:pic>
        <p:nvPicPr>
          <p:cNvPr id="233" name="Google Shape;233;p34"/>
          <p:cNvPicPr preferRelativeResize="0"/>
          <p:nvPr/>
        </p:nvPicPr>
        <p:blipFill>
          <a:blip r:embed="rId3">
            <a:alphaModFix/>
          </a:blip>
          <a:stretch>
            <a:fillRect/>
          </a:stretch>
        </p:blipFill>
        <p:spPr>
          <a:xfrm>
            <a:off x="2902148" y="967200"/>
            <a:ext cx="6110474" cy="4403827"/>
          </a:xfrm>
          <a:prstGeom prst="rect">
            <a:avLst/>
          </a:prstGeom>
          <a:noFill/>
          <a:ln>
            <a:noFill/>
          </a:ln>
        </p:spPr>
      </p:pic>
      <p:sp>
        <p:nvSpPr>
          <p:cNvPr id="234" name="Google Shape;234;p34"/>
          <p:cNvSpPr/>
          <p:nvPr/>
        </p:nvSpPr>
        <p:spPr>
          <a:xfrm>
            <a:off x="2457550" y="1699700"/>
            <a:ext cx="444600" cy="2223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a:off x="6904625" y="3175875"/>
            <a:ext cx="444600" cy="2223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6904625" y="3530375"/>
            <a:ext cx="444600" cy="2223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2D Shooter Game</a:t>
            </a:r>
            <a:endParaRPr/>
          </a:p>
        </p:txBody>
      </p:sp>
      <p:sp>
        <p:nvSpPr>
          <p:cNvPr id="242" name="Google Shape;24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3" name="Google Shape;243;p35"/>
          <p:cNvPicPr preferRelativeResize="0"/>
          <p:nvPr/>
        </p:nvPicPr>
        <p:blipFill>
          <a:blip r:embed="rId3">
            <a:alphaModFix/>
          </a:blip>
          <a:stretch>
            <a:fillRect/>
          </a:stretch>
        </p:blipFill>
        <p:spPr>
          <a:xfrm>
            <a:off x="411700" y="1152475"/>
            <a:ext cx="8320599" cy="3991024"/>
          </a:xfrm>
          <a:prstGeom prst="rect">
            <a:avLst/>
          </a:prstGeom>
          <a:noFill/>
          <a:ln>
            <a:noFill/>
          </a:ln>
        </p:spPr>
      </p:pic>
      <p:sp>
        <p:nvSpPr>
          <p:cNvPr id="244" name="Google Shape;244;p35"/>
          <p:cNvSpPr/>
          <p:nvPr/>
        </p:nvSpPr>
        <p:spPr>
          <a:xfrm rot="5400000">
            <a:off x="8116400" y="903175"/>
            <a:ext cx="444600" cy="2223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txBox="1"/>
          <p:nvPr/>
        </p:nvSpPr>
        <p:spPr>
          <a:xfrm>
            <a:off x="7185750" y="391825"/>
            <a:ext cx="19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Change the layout</a:t>
            </a:r>
            <a:endParaRPr/>
          </a:p>
        </p:txBody>
      </p:sp>
      <p:sp>
        <p:nvSpPr>
          <p:cNvPr id="246" name="Google Shape;246;p35"/>
          <p:cNvSpPr/>
          <p:nvPr/>
        </p:nvSpPr>
        <p:spPr>
          <a:xfrm>
            <a:off x="425425" y="1436950"/>
            <a:ext cx="3981300" cy="1909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Editing Space</a:t>
            </a:r>
            <a:endParaRPr>
              <a:solidFill>
                <a:srgbClr val="FF0000"/>
              </a:solidFill>
            </a:endParaRPr>
          </a:p>
        </p:txBody>
      </p:sp>
      <p:sp>
        <p:nvSpPr>
          <p:cNvPr id="247" name="Google Shape;247;p35"/>
          <p:cNvSpPr/>
          <p:nvPr/>
        </p:nvSpPr>
        <p:spPr>
          <a:xfrm>
            <a:off x="425425" y="3346750"/>
            <a:ext cx="3981300" cy="1909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Game Per-view Space</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3" name="Google Shape;25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4" name="Google Shape;254;p36"/>
          <p:cNvPicPr preferRelativeResize="0"/>
          <p:nvPr/>
        </p:nvPicPr>
        <p:blipFill>
          <a:blip r:embed="rId3">
            <a:alphaModFix/>
          </a:blip>
          <a:stretch>
            <a:fillRect/>
          </a:stretch>
        </p:blipFill>
        <p:spPr>
          <a:xfrm>
            <a:off x="411697" y="0"/>
            <a:ext cx="8320604" cy="5143498"/>
          </a:xfrm>
          <a:prstGeom prst="rect">
            <a:avLst/>
          </a:prstGeom>
          <a:noFill/>
          <a:ln>
            <a:noFill/>
          </a:ln>
        </p:spPr>
      </p:pic>
      <p:sp>
        <p:nvSpPr>
          <p:cNvPr id="255" name="Google Shape;255;p36"/>
          <p:cNvSpPr/>
          <p:nvPr/>
        </p:nvSpPr>
        <p:spPr>
          <a:xfrm>
            <a:off x="1375300" y="2821350"/>
            <a:ext cx="919500" cy="242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5529325" y="1017725"/>
            <a:ext cx="919500" cy="242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6"/>
          <p:cNvSpPr/>
          <p:nvPr/>
        </p:nvSpPr>
        <p:spPr>
          <a:xfrm>
            <a:off x="6308250" y="1058975"/>
            <a:ext cx="919500" cy="242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Acknowledge</a:t>
            </a:r>
            <a:endParaRPr/>
          </a:p>
        </p:txBody>
      </p:sp>
      <p:pic>
        <p:nvPicPr>
          <p:cNvPr id="263" name="Google Shape;263;p37"/>
          <p:cNvPicPr preferRelativeResize="0"/>
          <p:nvPr/>
        </p:nvPicPr>
        <p:blipFill>
          <a:blip r:embed="rId3">
            <a:alphaModFix/>
          </a:blip>
          <a:stretch>
            <a:fillRect/>
          </a:stretch>
        </p:blipFill>
        <p:spPr>
          <a:xfrm>
            <a:off x="5145020" y="1271775"/>
            <a:ext cx="2862700" cy="2861198"/>
          </a:xfrm>
          <a:prstGeom prst="rect">
            <a:avLst/>
          </a:prstGeom>
          <a:noFill/>
          <a:ln>
            <a:noFill/>
          </a:ln>
        </p:spPr>
      </p:pic>
      <p:pic>
        <p:nvPicPr>
          <p:cNvPr id="264" name="Google Shape;264;p37"/>
          <p:cNvPicPr preferRelativeResize="0"/>
          <p:nvPr/>
        </p:nvPicPr>
        <p:blipFill>
          <a:blip r:embed="rId4">
            <a:alphaModFix/>
          </a:blip>
          <a:stretch>
            <a:fillRect/>
          </a:stretch>
        </p:blipFill>
        <p:spPr>
          <a:xfrm>
            <a:off x="1081450" y="1524401"/>
            <a:ext cx="3059226" cy="235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52400" y="152400"/>
            <a:ext cx="8839200" cy="4808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Quiz Time: tell the name of these games</a:t>
            </a:r>
            <a:endParaRPr/>
          </a:p>
        </p:txBody>
      </p:sp>
      <p:sp>
        <p:nvSpPr>
          <p:cNvPr id="75" name="Google Shape;75;p17"/>
          <p:cNvSpPr txBox="1">
            <a:spLocks noGrp="1"/>
          </p:cNvSpPr>
          <p:nvPr>
            <p:ph type="body" idx="1"/>
          </p:nvPr>
        </p:nvSpPr>
        <p:spPr>
          <a:xfrm>
            <a:off x="311700" y="4165325"/>
            <a:ext cx="8520600" cy="4035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a:t>You may already onboard Metaverse!</a:t>
            </a:r>
            <a:endParaRPr/>
          </a:p>
        </p:txBody>
      </p:sp>
      <p:pic>
        <p:nvPicPr>
          <p:cNvPr id="76" name="Google Shape;76;p17"/>
          <p:cNvPicPr preferRelativeResize="0"/>
          <p:nvPr/>
        </p:nvPicPr>
        <p:blipFill>
          <a:blip r:embed="rId3">
            <a:alphaModFix/>
          </a:blip>
          <a:stretch>
            <a:fillRect/>
          </a:stretch>
        </p:blipFill>
        <p:spPr>
          <a:xfrm>
            <a:off x="0" y="1386425"/>
            <a:ext cx="3801600" cy="2140900"/>
          </a:xfrm>
          <a:prstGeom prst="rect">
            <a:avLst/>
          </a:prstGeom>
          <a:noFill/>
          <a:ln>
            <a:noFill/>
          </a:ln>
        </p:spPr>
      </p:pic>
      <p:pic>
        <p:nvPicPr>
          <p:cNvPr id="77" name="Google Shape;77;p17"/>
          <p:cNvPicPr preferRelativeResize="0"/>
          <p:nvPr/>
        </p:nvPicPr>
        <p:blipFill>
          <a:blip r:embed="rId4">
            <a:alphaModFix/>
          </a:blip>
          <a:stretch>
            <a:fillRect/>
          </a:stretch>
        </p:blipFill>
        <p:spPr>
          <a:xfrm>
            <a:off x="3848425" y="1330025"/>
            <a:ext cx="2095500" cy="2667000"/>
          </a:xfrm>
          <a:prstGeom prst="rect">
            <a:avLst/>
          </a:prstGeom>
          <a:noFill/>
          <a:ln>
            <a:noFill/>
          </a:ln>
        </p:spPr>
      </p:pic>
      <p:pic>
        <p:nvPicPr>
          <p:cNvPr id="78" name="Google Shape;78;p17"/>
          <p:cNvPicPr preferRelativeResize="0"/>
          <p:nvPr/>
        </p:nvPicPr>
        <p:blipFill>
          <a:blip r:embed="rId5">
            <a:alphaModFix/>
          </a:blip>
          <a:stretch>
            <a:fillRect/>
          </a:stretch>
        </p:blipFill>
        <p:spPr>
          <a:xfrm>
            <a:off x="6085150" y="1060450"/>
            <a:ext cx="2514600" cy="3600450"/>
          </a:xfrm>
          <a:prstGeom prst="rect">
            <a:avLst/>
          </a:prstGeom>
          <a:noFill/>
          <a:ln>
            <a:noFill/>
          </a:ln>
        </p:spPr>
      </p:pic>
      <p:sp>
        <p:nvSpPr>
          <p:cNvPr id="79" name="Google Shape;79;p17"/>
          <p:cNvSpPr/>
          <p:nvPr/>
        </p:nvSpPr>
        <p:spPr>
          <a:xfrm>
            <a:off x="2013000" y="2841550"/>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 name="Google Shape;80;p17"/>
          <p:cNvSpPr/>
          <p:nvPr/>
        </p:nvSpPr>
        <p:spPr>
          <a:xfrm>
            <a:off x="4049075" y="1457975"/>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1" name="Google Shape;81;p17"/>
          <p:cNvSpPr/>
          <p:nvPr/>
        </p:nvSpPr>
        <p:spPr>
          <a:xfrm>
            <a:off x="6448150" y="1386425"/>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There are more…</a:t>
            </a:r>
            <a:endParaRPr/>
          </a:p>
        </p:txBody>
      </p:sp>
      <p:sp>
        <p:nvSpPr>
          <p:cNvPr id="87" name="Google Shape;87;p18"/>
          <p:cNvSpPr txBox="1">
            <a:spLocks noGrp="1"/>
          </p:cNvSpPr>
          <p:nvPr>
            <p:ph type="body" idx="1"/>
          </p:nvPr>
        </p:nvSpPr>
        <p:spPr>
          <a:xfrm>
            <a:off x="311700" y="1152475"/>
            <a:ext cx="4327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Popular games described as part of the metaverse include:</a:t>
            </a:r>
            <a:endParaRPr/>
          </a:p>
          <a:p>
            <a:pPr marL="457200" lvl="0" indent="-342900" algn="l" rtl="0">
              <a:spcBef>
                <a:spcPts val="1200"/>
              </a:spcBef>
              <a:spcAft>
                <a:spcPts val="0"/>
              </a:spcAft>
              <a:buSzPts val="1800"/>
              <a:buChar char="●"/>
            </a:pPr>
            <a:r>
              <a:rPr lang="en"/>
              <a:t>Habbo Hotel, World of Warcraft, Minecraft, Fortnite, VRChat, and game creation platform Roblox which has sine employed significant usage of the term in marketing.</a:t>
            </a:r>
            <a:endParaRPr/>
          </a:p>
        </p:txBody>
      </p:sp>
      <p:pic>
        <p:nvPicPr>
          <p:cNvPr id="88" name="Google Shape;88;p18"/>
          <p:cNvPicPr preferRelativeResize="0"/>
          <p:nvPr/>
        </p:nvPicPr>
        <p:blipFill>
          <a:blip r:embed="rId3">
            <a:alphaModFix/>
          </a:blip>
          <a:stretch>
            <a:fillRect/>
          </a:stretch>
        </p:blipFill>
        <p:spPr>
          <a:xfrm>
            <a:off x="4912100" y="1152475"/>
            <a:ext cx="3805050" cy="1988450"/>
          </a:xfrm>
          <a:prstGeom prst="rect">
            <a:avLst/>
          </a:prstGeom>
          <a:noFill/>
          <a:ln>
            <a:noFill/>
          </a:ln>
        </p:spPr>
      </p:pic>
      <p:sp>
        <p:nvSpPr>
          <p:cNvPr id="89" name="Google Shape;89;p18"/>
          <p:cNvSpPr txBox="1"/>
          <p:nvPr/>
        </p:nvSpPr>
        <p:spPr>
          <a:xfrm>
            <a:off x="4912100" y="3275675"/>
            <a:ext cx="3804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In a January 2022 interview with </a:t>
            </a:r>
            <a:r>
              <a:rPr lang="en" sz="1100" i="1">
                <a:solidFill>
                  <a:schemeClr val="dk1"/>
                </a:solidFill>
              </a:rPr>
              <a:t>Wired</a:t>
            </a:r>
            <a:r>
              <a:rPr lang="en" sz="1100">
                <a:solidFill>
                  <a:schemeClr val="dk1"/>
                </a:solidFill>
              </a:rPr>
              <a:t>, Second Life creator</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Philip Rosedale</a:t>
            </a:r>
            <a:r>
              <a:rPr lang="en" sz="1100">
                <a:solidFill>
                  <a:schemeClr val="dk1"/>
                </a:solidFill>
              </a:rPr>
              <a:t> described metaverses as a</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three-dimensional</a:t>
            </a:r>
            <a:r>
              <a:rPr lang="en" sz="1100">
                <a:solidFill>
                  <a:schemeClr val="dk1"/>
                </a:solidFill>
              </a:rPr>
              <a:t> Internet that is populated with live people.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Just Game Space or More Values?</a:t>
            </a:r>
            <a:endParaRPr/>
          </a:p>
          <a:p>
            <a:pPr marL="0" lvl="0" indent="0" algn="l" rtl="0">
              <a:spcBef>
                <a:spcPts val="0"/>
              </a:spcBef>
              <a:spcAft>
                <a:spcPts val="0"/>
              </a:spcAft>
              <a:buNone/>
            </a:pP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Opportunities with Metaverse</a:t>
            </a:r>
            <a:endParaRPr/>
          </a:p>
        </p:txBody>
      </p:sp>
      <p:grpSp>
        <p:nvGrpSpPr>
          <p:cNvPr id="96" name="Google Shape;96;p19"/>
          <p:cNvGrpSpPr/>
          <p:nvPr/>
        </p:nvGrpSpPr>
        <p:grpSpPr>
          <a:xfrm>
            <a:off x="755619" y="969979"/>
            <a:ext cx="8149681" cy="4238606"/>
            <a:chOff x="71265" y="162958"/>
            <a:chExt cx="8149681" cy="4238606"/>
          </a:xfrm>
        </p:grpSpPr>
        <p:sp>
          <p:nvSpPr>
            <p:cNvPr id="97" name="Google Shape;97;p19"/>
            <p:cNvSpPr/>
            <p:nvPr/>
          </p:nvSpPr>
          <p:spPr>
            <a:xfrm>
              <a:off x="71265" y="696358"/>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259335" y="884428"/>
              <a:ext cx="519300" cy="519300"/>
            </a:xfrm>
            <a:prstGeom prst="rect">
              <a:avLst/>
            </a:prstGeom>
            <a:blipFill rotWithShape="1">
              <a:blip r:embed="rId3">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a:off x="1158745" y="162958"/>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1158745" y="696358"/>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b="1" i="0" u="none" strike="noStrike" cap="none">
                  <a:solidFill>
                    <a:srgbClr val="666666"/>
                  </a:solidFill>
                </a:rPr>
                <a:t>Consumer Metaverse:</a:t>
              </a:r>
              <a:endParaRPr/>
            </a:p>
          </p:txBody>
        </p:sp>
        <p:sp>
          <p:nvSpPr>
            <p:cNvPr id="101" name="Google Shape;101;p19"/>
            <p:cNvSpPr/>
            <p:nvPr/>
          </p:nvSpPr>
          <p:spPr>
            <a:xfrm>
              <a:off x="3637561" y="696358"/>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3825631" y="884428"/>
              <a:ext cx="519300" cy="519300"/>
            </a:xfrm>
            <a:prstGeom prst="rect">
              <a:avLst/>
            </a:prstGeom>
            <a:blipFill rotWithShape="1">
              <a:blip r:embed="rId4">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4725041" y="162958"/>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p:nvPr/>
          </p:nvSpPr>
          <p:spPr>
            <a:xfrm>
              <a:off x="4725046" y="696354"/>
              <a:ext cx="32640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i="0" u="none" strike="noStrike" cap="none">
                  <a:solidFill>
                    <a:srgbClr val="333333"/>
                  </a:solidFill>
                </a:rPr>
                <a:t>Enhances the social, entertainment, and wellbeing experiences of individuals</a:t>
              </a:r>
              <a:endParaRPr/>
            </a:p>
          </p:txBody>
        </p:sp>
        <p:sp>
          <p:nvSpPr>
            <p:cNvPr id="105" name="Google Shape;105;p19"/>
            <p:cNvSpPr/>
            <p:nvPr/>
          </p:nvSpPr>
          <p:spPr>
            <a:xfrm>
              <a:off x="71265" y="1834511"/>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259335" y="2022581"/>
              <a:ext cx="519300" cy="519300"/>
            </a:xfrm>
            <a:prstGeom prst="rect">
              <a:avLst/>
            </a:prstGeom>
            <a:blipFill rotWithShape="1">
              <a:blip r:embed="rId5">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1158745" y="1834511"/>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p:nvPr/>
          </p:nvSpPr>
          <p:spPr>
            <a:xfrm>
              <a:off x="1158745" y="1834511"/>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b="1" i="0" u="none" strike="noStrike" cap="none">
                  <a:solidFill>
                    <a:srgbClr val="666666"/>
                  </a:solidFill>
                </a:rPr>
                <a:t>Commercial Metaverse:</a:t>
              </a:r>
              <a:endParaRPr/>
            </a:p>
          </p:txBody>
        </p:sp>
        <p:sp>
          <p:nvSpPr>
            <p:cNvPr id="109" name="Google Shape;109;p19"/>
            <p:cNvSpPr/>
            <p:nvPr/>
          </p:nvSpPr>
          <p:spPr>
            <a:xfrm>
              <a:off x="3637561" y="1834511"/>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3825631" y="2022581"/>
              <a:ext cx="519300" cy="519300"/>
            </a:xfrm>
            <a:prstGeom prst="rect">
              <a:avLst/>
            </a:prstGeom>
            <a:blipFill rotWithShape="1">
              <a:blip r:embed="rId6">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4725041" y="1834511"/>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p:nvPr/>
          </p:nvSpPr>
          <p:spPr>
            <a:xfrm>
              <a:off x="4725046" y="1834504"/>
              <a:ext cx="32640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i="0" u="none" strike="noStrike" cap="none">
                  <a:solidFill>
                    <a:srgbClr val="333333"/>
                  </a:solidFill>
                </a:rPr>
                <a:t>Creates next-generation, immersive communication and collaboration between people in a work environment</a:t>
              </a:r>
              <a:endParaRPr/>
            </a:p>
          </p:txBody>
        </p:sp>
        <p:sp>
          <p:nvSpPr>
            <p:cNvPr id="113" name="Google Shape;113;p19"/>
            <p:cNvSpPr/>
            <p:nvPr/>
          </p:nvSpPr>
          <p:spPr>
            <a:xfrm>
              <a:off x="71265" y="2972664"/>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259335" y="3160734"/>
              <a:ext cx="519300" cy="519300"/>
            </a:xfrm>
            <a:prstGeom prst="rect">
              <a:avLst/>
            </a:prstGeom>
            <a:blipFill rotWithShape="1">
              <a:blip r:embed="rId7">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1158745" y="3506064"/>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txBox="1"/>
            <p:nvPr/>
          </p:nvSpPr>
          <p:spPr>
            <a:xfrm>
              <a:off x="1158745" y="2972664"/>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b="1" i="0" u="none" strike="noStrike" cap="none">
                  <a:solidFill>
                    <a:srgbClr val="666666"/>
                  </a:solidFill>
                </a:rPr>
                <a:t>Industrial Metaverse:</a:t>
              </a:r>
              <a:endParaRPr/>
            </a:p>
          </p:txBody>
        </p:sp>
        <p:sp>
          <p:nvSpPr>
            <p:cNvPr id="117" name="Google Shape;117;p19"/>
            <p:cNvSpPr/>
            <p:nvPr/>
          </p:nvSpPr>
          <p:spPr>
            <a:xfrm>
              <a:off x="3637561" y="2972664"/>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3825631" y="3160734"/>
              <a:ext cx="519300" cy="519300"/>
            </a:xfrm>
            <a:prstGeom prst="rect">
              <a:avLst/>
            </a:prstGeom>
            <a:blipFill rotWithShape="1">
              <a:blip r:embed="rId8">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4725041" y="3506064"/>
              <a:ext cx="2111100" cy="8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p:nvPr/>
          </p:nvSpPr>
          <p:spPr>
            <a:xfrm>
              <a:off x="4725046" y="2972654"/>
              <a:ext cx="34959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i="0" u="none" strike="noStrike" cap="none">
                  <a:solidFill>
                    <a:srgbClr val="333333"/>
                  </a:solidFill>
                </a:rPr>
                <a:t>Enables humans and AI to work together to design, build operate, and optimize physical systems using digital technologies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t>Education in the metaverse</a:t>
            </a:r>
            <a:endParaRPr sz="2300" b="1"/>
          </a:p>
          <a:p>
            <a:pPr marL="0" lvl="0" indent="0" algn="l" rtl="0">
              <a:spcBef>
                <a:spcPts val="600"/>
              </a:spcBef>
              <a:spcAft>
                <a:spcPts val="0"/>
              </a:spcAft>
              <a:buNone/>
            </a:pPr>
            <a:r>
              <a:rPr lang="en"/>
              <a:t> </a:t>
            </a:r>
            <a:endParaRPr/>
          </a:p>
        </p:txBody>
      </p:sp>
      <p:pic>
        <p:nvPicPr>
          <p:cNvPr id="126" name="Google Shape;126;p20" descr="Imagine stepping inside your textbooks. Welcome to the metaverse." title="Education in the metaverse">
            <a:hlinkClick r:id="rId3"/>
          </p:cNvPr>
          <p:cNvPicPr preferRelativeResize="0"/>
          <p:nvPr/>
        </p:nvPicPr>
        <p:blipFill>
          <a:blip r:embed="rId4">
            <a:alphaModFix/>
          </a:blip>
          <a:stretch>
            <a:fillRect/>
          </a:stretch>
        </p:blipFill>
        <p:spPr>
          <a:xfrm>
            <a:off x="1359700" y="1152475"/>
            <a:ext cx="5776800" cy="3249450"/>
          </a:xfrm>
          <a:prstGeom prst="rect">
            <a:avLst/>
          </a:prstGeom>
          <a:noFill/>
          <a:ln>
            <a:noFill/>
          </a:ln>
        </p:spPr>
      </p:pic>
      <p:sp>
        <p:nvSpPr>
          <p:cNvPr id="127" name="Google Shape;127;p20"/>
          <p:cNvSpPr txBox="1"/>
          <p:nvPr/>
        </p:nvSpPr>
        <p:spPr>
          <a:xfrm>
            <a:off x="2195650" y="4485725"/>
            <a:ext cx="41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https://www.youtube.com/watch?v=KLOcj5qvOio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pic>
        <p:nvPicPr>
          <p:cNvPr id="132" name="Google Shape;132;p21"/>
          <p:cNvPicPr preferRelativeResize="0">
            <a:picLocks noGrp="1"/>
          </p:cNvPicPr>
          <p:nvPr>
            <p:ph type="body" idx="1"/>
          </p:nvPr>
        </p:nvPicPr>
        <p:blipFill rotWithShape="1">
          <a:blip r:embed="rId3">
            <a:alphaModFix/>
          </a:blip>
          <a:srcRect/>
          <a:stretch/>
        </p:blipFill>
        <p:spPr>
          <a:xfrm>
            <a:off x="584425" y="76200"/>
            <a:ext cx="5343000" cy="5060100"/>
          </a:xfrm>
          <a:prstGeom prst="rect">
            <a:avLst/>
          </a:prstGeom>
          <a:noFill/>
          <a:ln>
            <a:noFill/>
          </a:ln>
        </p:spPr>
      </p:pic>
      <p:sp>
        <p:nvSpPr>
          <p:cNvPr id="133" name="Google Shape;133;p21"/>
          <p:cNvSpPr txBox="1"/>
          <p:nvPr/>
        </p:nvSpPr>
        <p:spPr>
          <a:xfrm>
            <a:off x="6281757" y="4085786"/>
            <a:ext cx="3365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Source:</a:t>
            </a:r>
            <a:r>
              <a:rPr lang="en" sz="11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(PDF) A Survey on Metaverse: Fundamentals, Security, and Privacy (researchgate.net)</a:t>
            </a:r>
            <a:endParaRPr sz="1100">
              <a:solidFill>
                <a:schemeClr val="dk1"/>
              </a:solidFill>
              <a:latin typeface="Arial"/>
              <a:ea typeface="Arial"/>
              <a:cs typeface="Arial"/>
              <a:sym typeface="Arial"/>
            </a:endParaRPr>
          </a:p>
        </p:txBody>
      </p:sp>
      <p:sp>
        <p:nvSpPr>
          <p:cNvPr id="134" name="Google Shape;134;p21"/>
          <p:cNvSpPr txBox="1"/>
          <p:nvPr/>
        </p:nvSpPr>
        <p:spPr>
          <a:xfrm>
            <a:off x="6144000" y="1624275"/>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How to Construct Industrial Metaverse?</a:t>
            </a:r>
            <a:endParaRPr sz="1800">
              <a:solidFill>
                <a:schemeClr val="dk1"/>
              </a:solidFill>
            </a:endParaRPr>
          </a:p>
          <a:p>
            <a:pPr marL="0" lvl="0" indent="0" algn="l" rtl="0">
              <a:spcBef>
                <a:spcPts val="0"/>
              </a:spcBef>
              <a:spcAft>
                <a:spcPts val="0"/>
              </a:spcAft>
              <a:buNone/>
            </a:pPr>
            <a:r>
              <a:rPr lang="en" sz="1800">
                <a:solidFill>
                  <a:schemeClr val="dk1"/>
                </a:solidFill>
              </a:rPr>
              <a:t>-Architecture of An Industrial Metaverse</a:t>
            </a:r>
            <a:endParaRPr sz="1800"/>
          </a:p>
        </p:txBody>
      </p:sp>
      <p:sp>
        <p:nvSpPr>
          <p:cNvPr id="135" name="Google Shape;135;p21"/>
          <p:cNvSpPr/>
          <p:nvPr/>
        </p:nvSpPr>
        <p:spPr>
          <a:xfrm>
            <a:off x="2304975" y="2361050"/>
            <a:ext cx="2152500" cy="9195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Technologies of Industrial Metaverse</a:t>
            </a:r>
            <a:endParaRPr/>
          </a:p>
        </p:txBody>
      </p:sp>
      <p:pic>
        <p:nvPicPr>
          <p:cNvPr id="141" name="Google Shape;141;p22" descr="Diagram&#10;&#10;Description automatically generated"/>
          <p:cNvPicPr preferRelativeResize="0">
            <a:picLocks noGrp="1"/>
          </p:cNvPicPr>
          <p:nvPr>
            <p:ph type="body" idx="1"/>
          </p:nvPr>
        </p:nvPicPr>
        <p:blipFill rotWithShape="1">
          <a:blip r:embed="rId3">
            <a:alphaModFix/>
          </a:blip>
          <a:srcRect/>
          <a:stretch/>
        </p:blipFill>
        <p:spPr>
          <a:xfrm>
            <a:off x="20551" y="1157799"/>
            <a:ext cx="9102900" cy="3550200"/>
          </a:xfrm>
          <a:prstGeom prst="rect">
            <a:avLst/>
          </a:prstGeom>
          <a:noFill/>
          <a:ln>
            <a:noFill/>
          </a:ln>
        </p:spPr>
      </p:pic>
      <p:sp>
        <p:nvSpPr>
          <p:cNvPr id="142" name="Google Shape;142;p22"/>
          <p:cNvSpPr txBox="1"/>
          <p:nvPr/>
        </p:nvSpPr>
        <p:spPr>
          <a:xfrm>
            <a:off x="559450" y="4707989"/>
            <a:ext cx="7307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Source:</a:t>
            </a:r>
            <a:r>
              <a:rPr lang="en" sz="11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[PDF] All One Needs to Know about Metaverse: A Complete Survey on Technological Singularity, Virtual Ecosystem, and Research Agenda (researchgate.net)</a:t>
            </a:r>
            <a:endParaRPr sz="1100">
              <a:solidFill>
                <a:schemeClr val="dk1"/>
              </a:solidFill>
              <a:latin typeface="Arial"/>
              <a:ea typeface="Arial"/>
              <a:cs typeface="Arial"/>
              <a:sym typeface="Arial"/>
            </a:endParaRPr>
          </a:p>
        </p:txBody>
      </p:sp>
      <p:sp>
        <p:nvSpPr>
          <p:cNvPr id="143" name="Google Shape;143;p22"/>
          <p:cNvSpPr/>
          <p:nvPr/>
        </p:nvSpPr>
        <p:spPr>
          <a:xfrm>
            <a:off x="2304975" y="1593075"/>
            <a:ext cx="1182300" cy="2677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678</Words>
  <Application>Microsoft Macintosh PowerPoint</Application>
  <PresentationFormat>On-screen Show (16:9)</PresentationFormat>
  <Paragraphs>88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Simple Light</vt:lpstr>
      <vt:lpstr>DS/AI on Metaverse</vt:lpstr>
      <vt:lpstr>PowerPoint Presentation</vt:lpstr>
      <vt:lpstr>PowerPoint Presentation</vt:lpstr>
      <vt:lpstr>Quiz Time: tell the name of these games</vt:lpstr>
      <vt:lpstr>There are more…</vt:lpstr>
      <vt:lpstr>Just Game Space or More Values? </vt:lpstr>
      <vt:lpstr>Education in the metaverse  </vt:lpstr>
      <vt:lpstr>PowerPoint Presentation</vt:lpstr>
      <vt:lpstr>Enabling Technologies of Industrial Metaverse</vt:lpstr>
      <vt:lpstr>Industrial Metaverse Demonstration</vt:lpstr>
      <vt:lpstr>What is Industrial Metaverse?</vt:lpstr>
      <vt:lpstr>Digital Twin Demonstration </vt:lpstr>
      <vt:lpstr>Digital Twin Architecture </vt:lpstr>
      <vt:lpstr>Linkage to Data Analytics/ML?</vt:lpstr>
      <vt:lpstr>Fun Project Showcase: Blender Digital Twin</vt:lpstr>
      <vt:lpstr>Blender Twin Demonstration </vt:lpstr>
      <vt:lpstr>PowerPoint Presentation</vt:lpstr>
      <vt:lpstr>Tools for creating AR/VR </vt:lpstr>
      <vt:lpstr>Create your own project on Metaverse </vt:lpstr>
      <vt:lpstr>Warm Up with Unity</vt:lpstr>
      <vt:lpstr>2D Shooter Game</vt:lpstr>
      <vt:lpstr>2D Shooter Game</vt:lpstr>
      <vt:lpstr>PowerPoint Presentation</vt:lpstr>
      <vt:lpstr>Acknowledge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DS/AI on Metaverse</dc:title>
  <cp:lastModifiedBy>Hongyue Sun</cp:lastModifiedBy>
  <cp:revision>1</cp:revision>
  <dcterms:modified xsi:type="dcterms:W3CDTF">2023-06-16T14:26:42Z</dcterms:modified>
</cp:coreProperties>
</file>